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303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Desktop\&#1086;&#1089;&#1085;&#1086;&#1074;&#1085;&#1072;&#1103;\05-30%20&#1054;&#1090;&#1095;&#1077;&#1090;&#1099;%20&#1087;&#1088;&#1077;&#1087;&#1086;&#1076;&#1072;&#1074;&#1072;&#1090;&#1077;&#1083;&#1077;&#1081;%20&#1087;&#1086;%20&#1087;&#1088;&#1077;&#1076;&#1084;&#1077;&#1090;&#1072;&#1084;\2022-2023\&#1072;&#1085;&#1072;&#1083;&#1080;&#1079;%202022-2023%202%20&#1089;&#1077;&#1084;&#1077;&#1089;&#1090;&#1088;%20&#1080;%20&#1075;&#1086;&#107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Desktop\&#1086;&#1089;&#1085;&#1086;&#1074;&#1085;&#1072;&#1103;\05-30%20&#1054;&#1090;&#1095;&#1077;&#1090;&#1099;%20&#1087;&#1088;&#1077;&#1087;&#1086;&#1076;&#1072;&#1074;&#1072;&#1090;&#1077;&#1083;&#1077;&#1081;%20&#1087;&#1086;%20&#1087;&#1088;&#1077;&#1076;&#1084;&#1077;&#1090;&#1072;&#1084;\2022-2023\&#1072;&#1085;&#1072;&#1083;&#1080;&#1079;%202022-2023%202%20&#1089;&#1077;&#1084;&#1077;&#1089;&#1090;&#1088;%20&#1080;%20&#1075;&#1086;&#1076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55;&#1086;&#1083;&#1100;&#1079;&#1086;&#1074;&#1072;&#1090;&#1077;&#1083;&#1100;\Desktop\&#1086;&#1089;&#1085;&#1086;&#1074;&#1085;&#1072;&#1103;\05-30%20&#1054;&#1090;&#1095;&#1077;&#1090;&#1099;%20&#1087;&#1088;&#1077;&#1087;&#1086;&#1076;&#1072;&#1074;&#1072;&#1090;&#1077;&#1083;&#1077;&#1081;%20&#1087;&#1086;%20&#1087;&#1088;&#1077;&#1076;&#1084;&#1077;&#1090;&#1072;&#1084;\2022-2023\&#1072;&#1085;&#1072;&#1083;&#1080;&#1079;%202022-2023%202%20&#1089;&#1077;&#1084;&#1077;&#1089;&#1090;&#1088;%20&#1080;%20&#1075;&#1086;&#1076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1732316747972013E-2"/>
          <c:y val="1.3198832469924895E-2"/>
          <c:w val="0.91648413265844764"/>
          <c:h val="0.72395532988835687"/>
        </c:manualLayout>
      </c:layout>
      <c:lineChart>
        <c:grouping val="standard"/>
        <c:ser>
          <c:idx val="0"/>
          <c:order val="0"/>
          <c:tx>
            <c:v>2021</c:v>
          </c:tx>
          <c:cat>
            <c:strRef>
              <c:f>'для графиков'!$O$6:$O$31</c:f>
              <c:strCache>
                <c:ptCount val="26"/>
                <c:pt idx="0">
                  <c:v>Асташева Д.М.</c:v>
                </c:pt>
                <c:pt idx="1">
                  <c:v>Бикчентаева Е.Р.</c:v>
                </c:pt>
                <c:pt idx="2">
                  <c:v>Борисова Е.Г.</c:v>
                </c:pt>
                <c:pt idx="3">
                  <c:v>Галямова Н.С.</c:v>
                </c:pt>
                <c:pt idx="4">
                  <c:v>Гареева А.Ф.</c:v>
                </c:pt>
                <c:pt idx="5">
                  <c:v>Гончарова А.А.</c:v>
                </c:pt>
                <c:pt idx="6">
                  <c:v>Гришина В.Г.</c:v>
                </c:pt>
                <c:pt idx="7">
                  <c:v>Гусева А.В.</c:v>
                </c:pt>
                <c:pt idx="8">
                  <c:v>Жернова Н.В.</c:v>
                </c:pt>
                <c:pt idx="9">
                  <c:v>Киприянов А.Г.</c:v>
                </c:pt>
                <c:pt idx="10">
                  <c:v>Коробейникова О.Ю.</c:v>
                </c:pt>
                <c:pt idx="11">
                  <c:v>Крупенникова Г.Б.</c:v>
                </c:pt>
                <c:pt idx="12">
                  <c:v>Курасова Л.А.</c:v>
                </c:pt>
                <c:pt idx="13">
                  <c:v>Лебедев О.А.</c:v>
                </c:pt>
                <c:pt idx="14">
                  <c:v>Малыхина Т.И.</c:v>
                </c:pt>
                <c:pt idx="15">
                  <c:v>Петрова Л.Е.</c:v>
                </c:pt>
                <c:pt idx="16">
                  <c:v>Петрова Т.А.</c:v>
                </c:pt>
                <c:pt idx="17">
                  <c:v>Подгорская А.В.</c:v>
                </c:pt>
                <c:pt idx="18">
                  <c:v>Рютина Т.М.</c:v>
                </c:pt>
                <c:pt idx="19">
                  <c:v>Саламатова Н.В.</c:v>
                </c:pt>
                <c:pt idx="20">
                  <c:v>Семельчук Л.В.</c:v>
                </c:pt>
                <c:pt idx="21">
                  <c:v>Ситникова Р.С.</c:v>
                </c:pt>
                <c:pt idx="22">
                  <c:v>Трезубова Л.В.</c:v>
                </c:pt>
                <c:pt idx="23">
                  <c:v>Шкурская О.В.</c:v>
                </c:pt>
                <c:pt idx="24">
                  <c:v>Шубина А.А.</c:v>
                </c:pt>
                <c:pt idx="25">
                  <c:v>Щебров А.Б.</c:v>
                </c:pt>
              </c:strCache>
            </c:strRef>
          </c:cat>
          <c:val>
            <c:numRef>
              <c:f>'для графиков'!$P$6:$P$31</c:f>
              <c:numCache>
                <c:formatCode>0%</c:formatCode>
                <c:ptCount val="26"/>
                <c:pt idx="1">
                  <c:v>0.98</c:v>
                </c:pt>
                <c:pt idx="2">
                  <c:v>1</c:v>
                </c:pt>
                <c:pt idx="3">
                  <c:v>1</c:v>
                </c:pt>
                <c:pt idx="5">
                  <c:v>0.99</c:v>
                </c:pt>
                <c:pt idx="6">
                  <c:v>0.98</c:v>
                </c:pt>
                <c:pt idx="8">
                  <c:v>1</c:v>
                </c:pt>
                <c:pt idx="9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0.99</c:v>
                </c:pt>
                <c:pt idx="15">
                  <c:v>0.97</c:v>
                </c:pt>
                <c:pt idx="16">
                  <c:v>1</c:v>
                </c:pt>
                <c:pt idx="17">
                  <c:v>0.99</c:v>
                </c:pt>
                <c:pt idx="18">
                  <c:v>0.98</c:v>
                </c:pt>
                <c:pt idx="22">
                  <c:v>1</c:v>
                </c:pt>
                <c:pt idx="23">
                  <c:v>0.96</c:v>
                </c:pt>
                <c:pt idx="24">
                  <c:v>1</c:v>
                </c:pt>
                <c:pt idx="25">
                  <c:v>1</c:v>
                </c:pt>
              </c:numCache>
            </c:numRef>
          </c:val>
        </c:ser>
        <c:ser>
          <c:idx val="1"/>
          <c:order val="1"/>
          <c:tx>
            <c:v>2022</c:v>
          </c:tx>
          <c:cat>
            <c:strRef>
              <c:f>'для графиков'!$O$6:$O$31</c:f>
              <c:strCache>
                <c:ptCount val="26"/>
                <c:pt idx="0">
                  <c:v>Асташева Д.М.</c:v>
                </c:pt>
                <c:pt idx="1">
                  <c:v>Бикчентаева Е.Р.</c:v>
                </c:pt>
                <c:pt idx="2">
                  <c:v>Борисова Е.Г.</c:v>
                </c:pt>
                <c:pt idx="3">
                  <c:v>Галямова Н.С.</c:v>
                </c:pt>
                <c:pt idx="4">
                  <c:v>Гареева А.Ф.</c:v>
                </c:pt>
                <c:pt idx="5">
                  <c:v>Гончарова А.А.</c:v>
                </c:pt>
                <c:pt idx="6">
                  <c:v>Гришина В.Г.</c:v>
                </c:pt>
                <c:pt idx="7">
                  <c:v>Гусева А.В.</c:v>
                </c:pt>
                <c:pt idx="8">
                  <c:v>Жернова Н.В.</c:v>
                </c:pt>
                <c:pt idx="9">
                  <c:v>Киприянов А.Г.</c:v>
                </c:pt>
                <c:pt idx="10">
                  <c:v>Коробейникова О.Ю.</c:v>
                </c:pt>
                <c:pt idx="11">
                  <c:v>Крупенникова Г.Б.</c:v>
                </c:pt>
                <c:pt idx="12">
                  <c:v>Курасова Л.А.</c:v>
                </c:pt>
                <c:pt idx="13">
                  <c:v>Лебедев О.А.</c:v>
                </c:pt>
                <c:pt idx="14">
                  <c:v>Малыхина Т.И.</c:v>
                </c:pt>
                <c:pt idx="15">
                  <c:v>Петрова Л.Е.</c:v>
                </c:pt>
                <c:pt idx="16">
                  <c:v>Петрова Т.А.</c:v>
                </c:pt>
                <c:pt idx="17">
                  <c:v>Подгорская А.В.</c:v>
                </c:pt>
                <c:pt idx="18">
                  <c:v>Рютина Т.М.</c:v>
                </c:pt>
                <c:pt idx="19">
                  <c:v>Саламатова Н.В.</c:v>
                </c:pt>
                <c:pt idx="20">
                  <c:v>Семельчук Л.В.</c:v>
                </c:pt>
                <c:pt idx="21">
                  <c:v>Ситникова Р.С.</c:v>
                </c:pt>
                <c:pt idx="22">
                  <c:v>Трезубова Л.В.</c:v>
                </c:pt>
                <c:pt idx="23">
                  <c:v>Шкурская О.В.</c:v>
                </c:pt>
                <c:pt idx="24">
                  <c:v>Шубина А.А.</c:v>
                </c:pt>
                <c:pt idx="25">
                  <c:v>Щебров А.Б.</c:v>
                </c:pt>
              </c:strCache>
            </c:strRef>
          </c:cat>
          <c:val>
            <c:numRef>
              <c:f>'для графиков'!$Q$6:$Q$31</c:f>
              <c:numCache>
                <c:formatCode>0%</c:formatCode>
                <c:ptCount val="2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0.99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0.96</c:v>
                </c:pt>
                <c:pt idx="8">
                  <c:v>0.97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0.99</c:v>
                </c:pt>
                <c:pt idx="13">
                  <c:v>1</c:v>
                </c:pt>
                <c:pt idx="14">
                  <c:v>0.99</c:v>
                </c:pt>
                <c:pt idx="15">
                  <c:v>0.97</c:v>
                </c:pt>
                <c:pt idx="16">
                  <c:v>0.99</c:v>
                </c:pt>
                <c:pt idx="17">
                  <c:v>1</c:v>
                </c:pt>
                <c:pt idx="18">
                  <c:v>0.98</c:v>
                </c:pt>
                <c:pt idx="19">
                  <c:v>1</c:v>
                </c:pt>
                <c:pt idx="20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0.97</c:v>
                </c:pt>
              </c:numCache>
            </c:numRef>
          </c:val>
        </c:ser>
        <c:ser>
          <c:idx val="2"/>
          <c:order val="2"/>
          <c:tx>
            <c:v>2023</c:v>
          </c:tx>
          <c:dLbls>
            <c:dLbl>
              <c:idx val="8"/>
              <c:layout>
                <c:manualLayout>
                  <c:x val="-1.9455149254119453E-2"/>
                  <c:y val="3.8706651061495637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1.8815532062734043E-2"/>
                  <c:y val="2.4714879398395437E-2"/>
                </c:manualLayout>
              </c:layout>
              <c:dLblPos val="r"/>
              <c:showVal val="1"/>
            </c:dLbl>
            <c:dLblPos val="t"/>
            <c:showVal val="1"/>
          </c:dLbls>
          <c:cat>
            <c:strRef>
              <c:f>'для графиков'!$O$6:$O$31</c:f>
              <c:strCache>
                <c:ptCount val="26"/>
                <c:pt idx="0">
                  <c:v>Асташева Д.М.</c:v>
                </c:pt>
                <c:pt idx="1">
                  <c:v>Бикчентаева Е.Р.</c:v>
                </c:pt>
                <c:pt idx="2">
                  <c:v>Борисова Е.Г.</c:v>
                </c:pt>
                <c:pt idx="3">
                  <c:v>Галямова Н.С.</c:v>
                </c:pt>
                <c:pt idx="4">
                  <c:v>Гареева А.Ф.</c:v>
                </c:pt>
                <c:pt idx="5">
                  <c:v>Гончарова А.А.</c:v>
                </c:pt>
                <c:pt idx="6">
                  <c:v>Гришина В.Г.</c:v>
                </c:pt>
                <c:pt idx="7">
                  <c:v>Гусева А.В.</c:v>
                </c:pt>
                <c:pt idx="8">
                  <c:v>Жернова Н.В.</c:v>
                </c:pt>
                <c:pt idx="9">
                  <c:v>Киприянов А.Г.</c:v>
                </c:pt>
                <c:pt idx="10">
                  <c:v>Коробейникова О.Ю.</c:v>
                </c:pt>
                <c:pt idx="11">
                  <c:v>Крупенникова Г.Б.</c:v>
                </c:pt>
                <c:pt idx="12">
                  <c:v>Курасова Л.А.</c:v>
                </c:pt>
                <c:pt idx="13">
                  <c:v>Лебедев О.А.</c:v>
                </c:pt>
                <c:pt idx="14">
                  <c:v>Малыхина Т.И.</c:v>
                </c:pt>
                <c:pt idx="15">
                  <c:v>Петрова Л.Е.</c:v>
                </c:pt>
                <c:pt idx="16">
                  <c:v>Петрова Т.А.</c:v>
                </c:pt>
                <c:pt idx="17">
                  <c:v>Подгорская А.В.</c:v>
                </c:pt>
                <c:pt idx="18">
                  <c:v>Рютина Т.М.</c:v>
                </c:pt>
                <c:pt idx="19">
                  <c:v>Саламатова Н.В.</c:v>
                </c:pt>
                <c:pt idx="20">
                  <c:v>Семельчук Л.В.</c:v>
                </c:pt>
                <c:pt idx="21">
                  <c:v>Ситникова Р.С.</c:v>
                </c:pt>
                <c:pt idx="22">
                  <c:v>Трезубова Л.В.</c:v>
                </c:pt>
                <c:pt idx="23">
                  <c:v>Шкурская О.В.</c:v>
                </c:pt>
                <c:pt idx="24">
                  <c:v>Шубина А.А.</c:v>
                </c:pt>
                <c:pt idx="25">
                  <c:v>Щебров А.Б.</c:v>
                </c:pt>
              </c:strCache>
            </c:strRef>
          </c:cat>
          <c:val>
            <c:numRef>
              <c:f>'для графиков'!$R$6:$R$31</c:f>
              <c:numCache>
                <c:formatCode>0%</c:formatCode>
                <c:ptCount val="2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0.98</c:v>
                </c:pt>
                <c:pt idx="7">
                  <c:v>0.98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0.99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0.99</c:v>
                </c:pt>
                <c:pt idx="17">
                  <c:v>1</c:v>
                </c:pt>
                <c:pt idx="18">
                  <c:v>0.99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0.98</c:v>
                </c:pt>
                <c:pt idx="23">
                  <c:v>1</c:v>
                </c:pt>
                <c:pt idx="24">
                  <c:v>0.99</c:v>
                </c:pt>
                <c:pt idx="25">
                  <c:v>1</c:v>
                </c:pt>
              </c:numCache>
            </c:numRef>
          </c:val>
        </c:ser>
        <c:marker val="1"/>
        <c:axId val="62742912"/>
        <c:axId val="63411328"/>
      </c:lineChart>
      <c:catAx>
        <c:axId val="62742912"/>
        <c:scaling>
          <c:orientation val="minMax"/>
        </c:scaling>
        <c:axPos val="b"/>
        <c:majorGridlines/>
        <c:tickLblPos val="nextTo"/>
        <c:txPr>
          <a:bodyPr rot="-5400000" vert="horz"/>
          <a:lstStyle/>
          <a:p>
            <a:pPr>
              <a:defRPr kern="1400" baseline="0"/>
            </a:pPr>
            <a:endParaRPr lang="ru-RU"/>
          </a:p>
        </c:txPr>
        <c:crossAx val="63411328"/>
        <c:crosses val="autoZero"/>
        <c:auto val="1"/>
        <c:lblAlgn val="ctr"/>
        <c:lblOffset val="100"/>
      </c:catAx>
      <c:valAx>
        <c:axId val="63411328"/>
        <c:scaling>
          <c:orientation val="minMax"/>
        </c:scaling>
        <c:axPos val="l"/>
        <c:majorGridlines/>
        <c:numFmt formatCode="0%" sourceLinked="1"/>
        <c:tickLblPos val="nextTo"/>
        <c:crossAx val="62742912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</c:spPr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lineChart>
        <c:grouping val="standard"/>
        <c:ser>
          <c:idx val="0"/>
          <c:order val="0"/>
          <c:tx>
            <c:v>2021</c:v>
          </c:tx>
          <c:cat>
            <c:strRef>
              <c:f>'для графиков'!$U$6:$U$32</c:f>
              <c:strCache>
                <c:ptCount val="26"/>
                <c:pt idx="0">
                  <c:v>Асташева Д.М.</c:v>
                </c:pt>
                <c:pt idx="1">
                  <c:v>Бикчентаева Е.Р.</c:v>
                </c:pt>
                <c:pt idx="2">
                  <c:v>Борисова Е.Г.</c:v>
                </c:pt>
                <c:pt idx="3">
                  <c:v>Галямова Н.С.</c:v>
                </c:pt>
                <c:pt idx="4">
                  <c:v>Гареева А.Ф.</c:v>
                </c:pt>
                <c:pt idx="5">
                  <c:v>Гончарова А.А.</c:v>
                </c:pt>
                <c:pt idx="6">
                  <c:v>Гришина В.Г.</c:v>
                </c:pt>
                <c:pt idx="7">
                  <c:v>Гусева А.В.</c:v>
                </c:pt>
                <c:pt idx="8">
                  <c:v>Жернова Н.В.</c:v>
                </c:pt>
                <c:pt idx="9">
                  <c:v>Киприянов А.Г.</c:v>
                </c:pt>
                <c:pt idx="10">
                  <c:v>Коробейникова О.Ю.</c:v>
                </c:pt>
                <c:pt idx="11">
                  <c:v>Крупенникова Г.Б.</c:v>
                </c:pt>
                <c:pt idx="12">
                  <c:v>Курасова Л.А.</c:v>
                </c:pt>
                <c:pt idx="13">
                  <c:v>Лебедев О.А.</c:v>
                </c:pt>
                <c:pt idx="14">
                  <c:v>Малыхина Т.И.</c:v>
                </c:pt>
                <c:pt idx="15">
                  <c:v>Петрова Л.Е.</c:v>
                </c:pt>
                <c:pt idx="16">
                  <c:v>Петрова Т.А.</c:v>
                </c:pt>
                <c:pt idx="17">
                  <c:v>Подгорская А.В.</c:v>
                </c:pt>
                <c:pt idx="18">
                  <c:v>Рютина Т.М.</c:v>
                </c:pt>
                <c:pt idx="19">
                  <c:v>Саламатова Н.В.</c:v>
                </c:pt>
                <c:pt idx="20">
                  <c:v>Семельчук Л.В.</c:v>
                </c:pt>
                <c:pt idx="21">
                  <c:v>Ситникова Р.С.</c:v>
                </c:pt>
                <c:pt idx="22">
                  <c:v>Трезубова Л.В.</c:v>
                </c:pt>
                <c:pt idx="23">
                  <c:v>Шкурская О.В.</c:v>
                </c:pt>
                <c:pt idx="24">
                  <c:v>Шубина А.А.</c:v>
                </c:pt>
                <c:pt idx="25">
                  <c:v>Щебров А.Б.</c:v>
                </c:pt>
              </c:strCache>
            </c:strRef>
          </c:cat>
          <c:val>
            <c:numRef>
              <c:f>'для графиков'!$V$6:$V$32</c:f>
              <c:numCache>
                <c:formatCode>0%</c:formatCode>
                <c:ptCount val="27"/>
                <c:pt idx="1">
                  <c:v>0.84</c:v>
                </c:pt>
                <c:pt idx="2">
                  <c:v>0.81</c:v>
                </c:pt>
                <c:pt idx="3">
                  <c:v>0.61</c:v>
                </c:pt>
                <c:pt idx="5">
                  <c:v>0.57999999999999996</c:v>
                </c:pt>
                <c:pt idx="6">
                  <c:v>0.62</c:v>
                </c:pt>
                <c:pt idx="8" formatCode="0.00%">
                  <c:v>0.77</c:v>
                </c:pt>
                <c:pt idx="9">
                  <c:v>0.7</c:v>
                </c:pt>
                <c:pt idx="11">
                  <c:v>0.81</c:v>
                </c:pt>
                <c:pt idx="12">
                  <c:v>0.55000000000000004</c:v>
                </c:pt>
                <c:pt idx="13">
                  <c:v>0.83</c:v>
                </c:pt>
                <c:pt idx="14">
                  <c:v>0.81</c:v>
                </c:pt>
                <c:pt idx="15">
                  <c:v>0.73</c:v>
                </c:pt>
                <c:pt idx="16">
                  <c:v>0.61</c:v>
                </c:pt>
                <c:pt idx="17">
                  <c:v>0.82</c:v>
                </c:pt>
                <c:pt idx="18">
                  <c:v>0.46</c:v>
                </c:pt>
                <c:pt idx="22">
                  <c:v>0.73</c:v>
                </c:pt>
                <c:pt idx="23">
                  <c:v>0.74</c:v>
                </c:pt>
                <c:pt idx="24">
                  <c:v>0.6</c:v>
                </c:pt>
                <c:pt idx="25">
                  <c:v>0.68</c:v>
                </c:pt>
              </c:numCache>
            </c:numRef>
          </c:val>
        </c:ser>
        <c:ser>
          <c:idx val="1"/>
          <c:order val="1"/>
          <c:tx>
            <c:v>2022</c:v>
          </c:tx>
          <c:cat>
            <c:strRef>
              <c:f>'для графиков'!$U$6:$U$32</c:f>
              <c:strCache>
                <c:ptCount val="26"/>
                <c:pt idx="0">
                  <c:v>Асташева Д.М.</c:v>
                </c:pt>
                <c:pt idx="1">
                  <c:v>Бикчентаева Е.Р.</c:v>
                </c:pt>
                <c:pt idx="2">
                  <c:v>Борисова Е.Г.</c:v>
                </c:pt>
                <c:pt idx="3">
                  <c:v>Галямова Н.С.</c:v>
                </c:pt>
                <c:pt idx="4">
                  <c:v>Гареева А.Ф.</c:v>
                </c:pt>
                <c:pt idx="5">
                  <c:v>Гончарова А.А.</c:v>
                </c:pt>
                <c:pt idx="6">
                  <c:v>Гришина В.Г.</c:v>
                </c:pt>
                <c:pt idx="7">
                  <c:v>Гусева А.В.</c:v>
                </c:pt>
                <c:pt idx="8">
                  <c:v>Жернова Н.В.</c:v>
                </c:pt>
                <c:pt idx="9">
                  <c:v>Киприянов А.Г.</c:v>
                </c:pt>
                <c:pt idx="10">
                  <c:v>Коробейникова О.Ю.</c:v>
                </c:pt>
                <c:pt idx="11">
                  <c:v>Крупенникова Г.Б.</c:v>
                </c:pt>
                <c:pt idx="12">
                  <c:v>Курасова Л.А.</c:v>
                </c:pt>
                <c:pt idx="13">
                  <c:v>Лебедев О.А.</c:v>
                </c:pt>
                <c:pt idx="14">
                  <c:v>Малыхина Т.И.</c:v>
                </c:pt>
                <c:pt idx="15">
                  <c:v>Петрова Л.Е.</c:v>
                </c:pt>
                <c:pt idx="16">
                  <c:v>Петрова Т.А.</c:v>
                </c:pt>
                <c:pt idx="17">
                  <c:v>Подгорская А.В.</c:v>
                </c:pt>
                <c:pt idx="18">
                  <c:v>Рютина Т.М.</c:v>
                </c:pt>
                <c:pt idx="19">
                  <c:v>Саламатова Н.В.</c:v>
                </c:pt>
                <c:pt idx="20">
                  <c:v>Семельчук Л.В.</c:v>
                </c:pt>
                <c:pt idx="21">
                  <c:v>Ситникова Р.С.</c:v>
                </c:pt>
                <c:pt idx="22">
                  <c:v>Трезубова Л.В.</c:v>
                </c:pt>
                <c:pt idx="23">
                  <c:v>Шкурская О.В.</c:v>
                </c:pt>
                <c:pt idx="24">
                  <c:v>Шубина А.А.</c:v>
                </c:pt>
                <c:pt idx="25">
                  <c:v>Щебров А.Б.</c:v>
                </c:pt>
              </c:strCache>
            </c:strRef>
          </c:cat>
          <c:val>
            <c:numRef>
              <c:f>'для графиков'!$W$6:$W$32</c:f>
              <c:numCache>
                <c:formatCode>0%</c:formatCode>
                <c:ptCount val="27"/>
                <c:pt idx="0">
                  <c:v>0.98</c:v>
                </c:pt>
                <c:pt idx="1">
                  <c:v>0.93</c:v>
                </c:pt>
                <c:pt idx="2">
                  <c:v>0.72</c:v>
                </c:pt>
                <c:pt idx="3">
                  <c:v>0.62</c:v>
                </c:pt>
                <c:pt idx="4">
                  <c:v>0.91</c:v>
                </c:pt>
                <c:pt idx="5">
                  <c:v>0.56999999999999995</c:v>
                </c:pt>
                <c:pt idx="6">
                  <c:v>0.76</c:v>
                </c:pt>
                <c:pt idx="7">
                  <c:v>0.56999999999999995</c:v>
                </c:pt>
                <c:pt idx="8">
                  <c:v>0.67</c:v>
                </c:pt>
                <c:pt idx="9">
                  <c:v>0.85</c:v>
                </c:pt>
                <c:pt idx="10">
                  <c:v>0.76</c:v>
                </c:pt>
                <c:pt idx="11">
                  <c:v>0.8</c:v>
                </c:pt>
                <c:pt idx="12">
                  <c:v>0.54</c:v>
                </c:pt>
                <c:pt idx="13">
                  <c:v>0.81</c:v>
                </c:pt>
                <c:pt idx="14">
                  <c:v>0.79</c:v>
                </c:pt>
                <c:pt idx="15">
                  <c:v>0.61</c:v>
                </c:pt>
                <c:pt idx="16">
                  <c:v>0.54</c:v>
                </c:pt>
                <c:pt idx="17">
                  <c:v>0.88</c:v>
                </c:pt>
                <c:pt idx="18">
                  <c:v>0.52</c:v>
                </c:pt>
                <c:pt idx="19">
                  <c:v>0.99</c:v>
                </c:pt>
                <c:pt idx="20">
                  <c:v>0.48</c:v>
                </c:pt>
                <c:pt idx="22">
                  <c:v>0.75</c:v>
                </c:pt>
                <c:pt idx="23">
                  <c:v>0.83</c:v>
                </c:pt>
                <c:pt idx="24">
                  <c:v>0.7</c:v>
                </c:pt>
                <c:pt idx="25">
                  <c:v>0.81</c:v>
                </c:pt>
              </c:numCache>
            </c:numRef>
          </c:val>
        </c:ser>
        <c:ser>
          <c:idx val="2"/>
          <c:order val="2"/>
          <c:tx>
            <c:v>2023</c:v>
          </c:tx>
          <c:dLbls>
            <c:dLblPos val="t"/>
            <c:showVal val="1"/>
          </c:dLbls>
          <c:cat>
            <c:strRef>
              <c:f>'для графиков'!$U$6:$U$32</c:f>
              <c:strCache>
                <c:ptCount val="26"/>
                <c:pt idx="0">
                  <c:v>Асташева Д.М.</c:v>
                </c:pt>
                <c:pt idx="1">
                  <c:v>Бикчентаева Е.Р.</c:v>
                </c:pt>
                <c:pt idx="2">
                  <c:v>Борисова Е.Г.</c:v>
                </c:pt>
                <c:pt idx="3">
                  <c:v>Галямова Н.С.</c:v>
                </c:pt>
                <c:pt idx="4">
                  <c:v>Гареева А.Ф.</c:v>
                </c:pt>
                <c:pt idx="5">
                  <c:v>Гончарова А.А.</c:v>
                </c:pt>
                <c:pt idx="6">
                  <c:v>Гришина В.Г.</c:v>
                </c:pt>
                <c:pt idx="7">
                  <c:v>Гусева А.В.</c:v>
                </c:pt>
                <c:pt idx="8">
                  <c:v>Жернова Н.В.</c:v>
                </c:pt>
                <c:pt idx="9">
                  <c:v>Киприянов А.Г.</c:v>
                </c:pt>
                <c:pt idx="10">
                  <c:v>Коробейникова О.Ю.</c:v>
                </c:pt>
                <c:pt idx="11">
                  <c:v>Крупенникова Г.Б.</c:v>
                </c:pt>
                <c:pt idx="12">
                  <c:v>Курасова Л.А.</c:v>
                </c:pt>
                <c:pt idx="13">
                  <c:v>Лебедев О.А.</c:v>
                </c:pt>
                <c:pt idx="14">
                  <c:v>Малыхина Т.И.</c:v>
                </c:pt>
                <c:pt idx="15">
                  <c:v>Петрова Л.Е.</c:v>
                </c:pt>
                <c:pt idx="16">
                  <c:v>Петрова Т.А.</c:v>
                </c:pt>
                <c:pt idx="17">
                  <c:v>Подгорская А.В.</c:v>
                </c:pt>
                <c:pt idx="18">
                  <c:v>Рютина Т.М.</c:v>
                </c:pt>
                <c:pt idx="19">
                  <c:v>Саламатова Н.В.</c:v>
                </c:pt>
                <c:pt idx="20">
                  <c:v>Семельчук Л.В.</c:v>
                </c:pt>
                <c:pt idx="21">
                  <c:v>Ситникова Р.С.</c:v>
                </c:pt>
                <c:pt idx="22">
                  <c:v>Трезубова Л.В.</c:v>
                </c:pt>
                <c:pt idx="23">
                  <c:v>Шкурская О.В.</c:v>
                </c:pt>
                <c:pt idx="24">
                  <c:v>Шубина А.А.</c:v>
                </c:pt>
                <c:pt idx="25">
                  <c:v>Щебров А.Б.</c:v>
                </c:pt>
              </c:strCache>
            </c:strRef>
          </c:cat>
          <c:val>
            <c:numRef>
              <c:f>'для графиков'!$X$6:$X$32</c:f>
              <c:numCache>
                <c:formatCode>0%</c:formatCode>
                <c:ptCount val="27"/>
                <c:pt idx="0">
                  <c:v>1</c:v>
                </c:pt>
                <c:pt idx="1">
                  <c:v>0.92</c:v>
                </c:pt>
                <c:pt idx="2">
                  <c:v>0.81</c:v>
                </c:pt>
                <c:pt idx="3">
                  <c:v>0.82</c:v>
                </c:pt>
                <c:pt idx="4">
                  <c:v>0.96</c:v>
                </c:pt>
                <c:pt idx="5">
                  <c:v>0.65</c:v>
                </c:pt>
                <c:pt idx="6">
                  <c:v>0.71</c:v>
                </c:pt>
                <c:pt idx="7">
                  <c:v>0.82</c:v>
                </c:pt>
                <c:pt idx="8">
                  <c:v>0.72</c:v>
                </c:pt>
                <c:pt idx="9">
                  <c:v>0.94</c:v>
                </c:pt>
                <c:pt idx="10">
                  <c:v>0.88</c:v>
                </c:pt>
                <c:pt idx="11">
                  <c:v>0.82</c:v>
                </c:pt>
                <c:pt idx="12">
                  <c:v>0.5</c:v>
                </c:pt>
                <c:pt idx="13">
                  <c:v>0.98</c:v>
                </c:pt>
                <c:pt idx="14">
                  <c:v>0.78</c:v>
                </c:pt>
                <c:pt idx="15">
                  <c:v>0.71</c:v>
                </c:pt>
                <c:pt idx="16">
                  <c:v>0.59</c:v>
                </c:pt>
                <c:pt idx="17">
                  <c:v>0.85</c:v>
                </c:pt>
                <c:pt idx="18">
                  <c:v>0.54</c:v>
                </c:pt>
                <c:pt idx="19">
                  <c:v>1</c:v>
                </c:pt>
                <c:pt idx="20">
                  <c:v>0.52</c:v>
                </c:pt>
                <c:pt idx="21">
                  <c:v>0.81</c:v>
                </c:pt>
                <c:pt idx="22">
                  <c:v>0.67</c:v>
                </c:pt>
                <c:pt idx="23">
                  <c:v>0.9</c:v>
                </c:pt>
                <c:pt idx="24">
                  <c:v>0.82</c:v>
                </c:pt>
                <c:pt idx="25">
                  <c:v>0.89</c:v>
                </c:pt>
              </c:numCache>
            </c:numRef>
          </c:val>
        </c:ser>
        <c:marker val="1"/>
        <c:axId val="63020032"/>
        <c:axId val="63355904"/>
      </c:lineChart>
      <c:catAx>
        <c:axId val="63020032"/>
        <c:scaling>
          <c:orientation val="minMax"/>
        </c:scaling>
        <c:axPos val="b"/>
        <c:majorGridlines/>
        <c:tickLblPos val="nextTo"/>
        <c:txPr>
          <a:bodyPr rot="-5400000"/>
          <a:lstStyle/>
          <a:p>
            <a:pPr>
              <a:defRPr/>
            </a:pPr>
            <a:endParaRPr lang="ru-RU"/>
          </a:p>
        </c:txPr>
        <c:crossAx val="63355904"/>
        <c:crosses val="autoZero"/>
        <c:auto val="1"/>
        <c:lblAlgn val="ctr"/>
        <c:lblOffset val="100"/>
      </c:catAx>
      <c:valAx>
        <c:axId val="63355904"/>
        <c:scaling>
          <c:orientation val="minMax"/>
          <c:max val="1"/>
        </c:scaling>
        <c:axPos val="l"/>
        <c:majorGridlines/>
        <c:numFmt formatCode="0%" sourceLinked="1"/>
        <c:tickLblPos val="nextTo"/>
        <c:crossAx val="63020032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  <a:ln w="25400">
          <a:noFill/>
        </a:ln>
      </c:spPr>
    </c:plotArea>
    <c:legend>
      <c:legendPos val="t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20-21</c:v>
          </c:tx>
          <c:spPr>
            <a:solidFill>
              <a:schemeClr val="bg2">
                <a:lumMod val="90000"/>
              </a:schemeClr>
            </a:solidFill>
          </c:spPr>
          <c:dLbls>
            <c:dLbl>
              <c:idx val="0"/>
              <c:layout>
                <c:manualLayout>
                  <c:x val="-1.2674271229404321E-3"/>
                  <c:y val="-2.6548672566372129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3598820058996987E-2"/>
                </c:manualLayout>
              </c:layout>
              <c:showVal val="1"/>
            </c:dLbl>
            <c:dLbl>
              <c:idx val="3"/>
              <c:layout>
                <c:manualLayout>
                  <c:x val="3.8022813688213686E-3"/>
                  <c:y val="-3.2448377581121984E-2"/>
                </c:manualLayout>
              </c:layout>
              <c:showVal val="1"/>
            </c:dLbl>
            <c:showVal val="1"/>
          </c:dLbls>
          <c:cat>
            <c:strRef>
              <c:f>'для графиков'!$C$47:$C$51</c:f>
              <c:strCache>
                <c:ptCount val="5"/>
                <c:pt idx="0">
                  <c:v>отделение химиков</c:v>
                </c:pt>
                <c:pt idx="1">
                  <c:v>отделение экономистов</c:v>
                </c:pt>
                <c:pt idx="2">
                  <c:v>отделение механиков</c:v>
                </c:pt>
                <c:pt idx="3">
                  <c:v>отделение электриков и КИП</c:v>
                </c:pt>
                <c:pt idx="4">
                  <c:v>отделение поваров</c:v>
                </c:pt>
              </c:strCache>
            </c:strRef>
          </c:cat>
          <c:val>
            <c:numRef>
              <c:f>'для графиков'!$D$47:$D$51</c:f>
              <c:numCache>
                <c:formatCode>0%</c:formatCode>
                <c:ptCount val="5"/>
                <c:pt idx="0">
                  <c:v>0.96</c:v>
                </c:pt>
                <c:pt idx="1">
                  <c:v>0.98</c:v>
                </c:pt>
                <c:pt idx="2">
                  <c:v>0.88</c:v>
                </c:pt>
                <c:pt idx="3">
                  <c:v>0.99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v>21-22</c:v>
          </c:tx>
          <c:spPr>
            <a:solidFill>
              <a:schemeClr val="bg2">
                <a:lumMod val="90000"/>
              </a:schemeClr>
            </a:solidFill>
          </c:spPr>
          <c:dLbls>
            <c:dLbl>
              <c:idx val="2"/>
              <c:layout>
                <c:manualLayout>
                  <c:x val="1.2674271229404309E-2"/>
                  <c:y val="-2.9498525073746309E-2"/>
                </c:manualLayout>
              </c:layout>
              <c:showVal val="1"/>
            </c:dLbl>
            <c:dLbl>
              <c:idx val="3"/>
              <c:layout>
                <c:manualLayout>
                  <c:x val="5.0697084917618587E-3"/>
                  <c:y val="-2.6548672566372073E-2"/>
                </c:manualLayout>
              </c:layout>
              <c:showVal val="1"/>
            </c:dLbl>
            <c:dLbl>
              <c:idx val="4"/>
              <c:layout>
                <c:manualLayout>
                  <c:x val="3.8022813688213686E-3"/>
                  <c:y val="-3.5398230088495596E-2"/>
                </c:manualLayout>
              </c:layout>
              <c:showVal val="1"/>
            </c:dLbl>
            <c:showVal val="1"/>
          </c:dLbls>
          <c:cat>
            <c:strRef>
              <c:f>'для графиков'!$C$47:$C$51</c:f>
              <c:strCache>
                <c:ptCount val="5"/>
                <c:pt idx="0">
                  <c:v>отделение химиков</c:v>
                </c:pt>
                <c:pt idx="1">
                  <c:v>отделение экономистов</c:v>
                </c:pt>
                <c:pt idx="2">
                  <c:v>отделение механиков</c:v>
                </c:pt>
                <c:pt idx="3">
                  <c:v>отделение электриков и КИП</c:v>
                </c:pt>
                <c:pt idx="4">
                  <c:v>отделение поваров</c:v>
                </c:pt>
              </c:strCache>
            </c:strRef>
          </c:cat>
          <c:val>
            <c:numRef>
              <c:f>'для графиков'!$E$47:$E$51</c:f>
              <c:numCache>
                <c:formatCode>0%</c:formatCode>
                <c:ptCount val="5"/>
                <c:pt idx="0">
                  <c:v>0.96</c:v>
                </c:pt>
                <c:pt idx="1">
                  <c:v>1</c:v>
                </c:pt>
                <c:pt idx="2">
                  <c:v>0.98</c:v>
                </c:pt>
                <c:pt idx="3">
                  <c:v>1</c:v>
                </c:pt>
                <c:pt idx="4">
                  <c:v>0.94</c:v>
                </c:pt>
              </c:numCache>
            </c:numRef>
          </c:val>
        </c:ser>
        <c:ser>
          <c:idx val="2"/>
          <c:order val="2"/>
          <c:tx>
            <c:v>22-23</c:v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4"/>
              <c:layout>
                <c:manualLayout>
                  <c:x val="3.0975008799718411E-2"/>
                  <c:y val="-4.0899795501022499E-3"/>
                </c:manualLayout>
              </c:layout>
              <c:showVal val="1"/>
            </c:dLbl>
            <c:showVal val="1"/>
          </c:dLbls>
          <c:cat>
            <c:strRef>
              <c:f>'для графиков'!$C$47:$C$51</c:f>
              <c:strCache>
                <c:ptCount val="5"/>
                <c:pt idx="0">
                  <c:v>отделение химиков</c:v>
                </c:pt>
                <c:pt idx="1">
                  <c:v>отделение экономистов</c:v>
                </c:pt>
                <c:pt idx="2">
                  <c:v>отделение механиков</c:v>
                </c:pt>
                <c:pt idx="3">
                  <c:v>отделение электриков и КИП</c:v>
                </c:pt>
                <c:pt idx="4">
                  <c:v>отделение поваров</c:v>
                </c:pt>
              </c:strCache>
            </c:strRef>
          </c:cat>
          <c:val>
            <c:numRef>
              <c:f>'для графиков'!$F$47:$F$51</c:f>
              <c:numCache>
                <c:formatCode>0%</c:formatCode>
                <c:ptCount val="5"/>
                <c:pt idx="0">
                  <c:v>0.95</c:v>
                </c:pt>
                <c:pt idx="1">
                  <c:v>0.99</c:v>
                </c:pt>
                <c:pt idx="2">
                  <c:v>0.99</c:v>
                </c:pt>
                <c:pt idx="3">
                  <c:v>0.97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v>20-21 качество</c:v>
          </c:tx>
          <c:spPr>
            <a:solidFill>
              <a:schemeClr val="accent1">
                <a:lumMod val="20000"/>
                <a:lumOff val="80000"/>
              </a:schemeClr>
            </a:solidFill>
          </c:spPr>
          <c:dLbls>
            <c:showLegendKey val="1"/>
            <c:showVal val="1"/>
          </c:dLbls>
          <c:cat>
            <c:strRef>
              <c:f>'для графиков'!$C$47:$C$51</c:f>
              <c:strCache>
                <c:ptCount val="5"/>
                <c:pt idx="0">
                  <c:v>отделение химиков</c:v>
                </c:pt>
                <c:pt idx="1">
                  <c:v>отделение экономистов</c:v>
                </c:pt>
                <c:pt idx="2">
                  <c:v>отделение механиков</c:v>
                </c:pt>
                <c:pt idx="3">
                  <c:v>отделение электриков и КИП</c:v>
                </c:pt>
                <c:pt idx="4">
                  <c:v>отделение поваров</c:v>
                </c:pt>
              </c:strCache>
            </c:strRef>
          </c:cat>
          <c:val>
            <c:numRef>
              <c:f>'для графиков'!$G$47:$G$51</c:f>
              <c:numCache>
                <c:formatCode>0%</c:formatCode>
                <c:ptCount val="5"/>
                <c:pt idx="0">
                  <c:v>0.37</c:v>
                </c:pt>
                <c:pt idx="1">
                  <c:v>0.72</c:v>
                </c:pt>
                <c:pt idx="2">
                  <c:v>0.22</c:v>
                </c:pt>
                <c:pt idx="3">
                  <c:v>0.49</c:v>
                </c:pt>
                <c:pt idx="4">
                  <c:v>0.5</c:v>
                </c:pt>
              </c:numCache>
            </c:numRef>
          </c:val>
        </c:ser>
        <c:ser>
          <c:idx val="4"/>
          <c:order val="4"/>
          <c:tx>
            <c:v>21-22 качество</c:v>
          </c:tx>
          <c:spPr>
            <a:solidFill>
              <a:schemeClr val="accent1">
                <a:lumMod val="20000"/>
                <a:lumOff val="80000"/>
              </a:schemeClr>
            </a:solidFill>
          </c:spPr>
          <c:dLbls>
            <c:dLbl>
              <c:idx val="2"/>
              <c:layout>
                <c:manualLayout>
                  <c:x val="1.2671594508975715E-2"/>
                  <c:y val="-4.0899795501022499E-3"/>
                </c:manualLayout>
              </c:layout>
              <c:showVal val="1"/>
            </c:dLbl>
            <c:showVal val="1"/>
          </c:dLbls>
          <c:cat>
            <c:strRef>
              <c:f>'для графиков'!$C$47:$C$51</c:f>
              <c:strCache>
                <c:ptCount val="5"/>
                <c:pt idx="0">
                  <c:v>отделение химиков</c:v>
                </c:pt>
                <c:pt idx="1">
                  <c:v>отделение экономистов</c:v>
                </c:pt>
                <c:pt idx="2">
                  <c:v>отделение механиков</c:v>
                </c:pt>
                <c:pt idx="3">
                  <c:v>отделение электриков и КИП</c:v>
                </c:pt>
                <c:pt idx="4">
                  <c:v>отделение поваров</c:v>
                </c:pt>
              </c:strCache>
            </c:strRef>
          </c:cat>
          <c:val>
            <c:numRef>
              <c:f>'для графиков'!$H$47:$H$51</c:f>
              <c:numCache>
                <c:formatCode>0%</c:formatCode>
                <c:ptCount val="5"/>
                <c:pt idx="0">
                  <c:v>0.41</c:v>
                </c:pt>
                <c:pt idx="1">
                  <c:v>0.71</c:v>
                </c:pt>
                <c:pt idx="2">
                  <c:v>0.28000000000000003</c:v>
                </c:pt>
                <c:pt idx="3">
                  <c:v>0.5</c:v>
                </c:pt>
                <c:pt idx="4">
                  <c:v>0.45</c:v>
                </c:pt>
              </c:numCache>
            </c:numRef>
          </c:val>
        </c:ser>
        <c:ser>
          <c:idx val="5"/>
          <c:order val="5"/>
          <c:tx>
            <c:v>22-23 качество</c:v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showVal val="1"/>
          </c:dLbls>
          <c:cat>
            <c:strRef>
              <c:f>'для графиков'!$C$47:$C$51</c:f>
              <c:strCache>
                <c:ptCount val="5"/>
                <c:pt idx="0">
                  <c:v>отделение химиков</c:v>
                </c:pt>
                <c:pt idx="1">
                  <c:v>отделение экономистов</c:v>
                </c:pt>
                <c:pt idx="2">
                  <c:v>отделение механиков</c:v>
                </c:pt>
                <c:pt idx="3">
                  <c:v>отделение электриков и КИП</c:v>
                </c:pt>
                <c:pt idx="4">
                  <c:v>отделение поваров</c:v>
                </c:pt>
              </c:strCache>
            </c:strRef>
          </c:cat>
          <c:val>
            <c:numRef>
              <c:f>'для графиков'!$I$47:$I$51</c:f>
              <c:numCache>
                <c:formatCode>0%</c:formatCode>
                <c:ptCount val="5"/>
                <c:pt idx="0">
                  <c:v>0.5</c:v>
                </c:pt>
                <c:pt idx="1">
                  <c:v>0.81</c:v>
                </c:pt>
                <c:pt idx="2">
                  <c:v>0.41</c:v>
                </c:pt>
                <c:pt idx="3">
                  <c:v>0.57999999999999996</c:v>
                </c:pt>
                <c:pt idx="4">
                  <c:v>0.56000000000000005</c:v>
                </c:pt>
              </c:numCache>
            </c:numRef>
          </c:val>
        </c:ser>
        <c:shape val="cylinder"/>
        <c:axId val="66958464"/>
        <c:axId val="68100480"/>
        <c:axId val="0"/>
      </c:bar3DChart>
      <c:catAx>
        <c:axId val="66958464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ru-RU"/>
          </a:p>
        </c:txPr>
        <c:crossAx val="68100480"/>
        <c:crosses val="autoZero"/>
        <c:auto val="1"/>
        <c:lblAlgn val="ctr"/>
        <c:lblOffset val="100"/>
      </c:catAx>
      <c:valAx>
        <c:axId val="68100480"/>
        <c:scaling>
          <c:orientation val="minMax"/>
        </c:scaling>
        <c:axPos val="l"/>
        <c:majorGridlines/>
        <c:numFmt formatCode="0%" sourceLinked="1"/>
        <c:tickLblPos val="nextTo"/>
        <c:crossAx val="669584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AD749-36E7-4D59-AB4A-0F3E239DF296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0D927-B0D9-43B0-B956-C5663ACE92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1"/>
            <a:ext cx="8424936" cy="72008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Успеваемость работы преподавателей, в сравнении по годам</a:t>
            </a:r>
            <a:endParaRPr lang="ru-RU" sz="2000" b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9512" y="836713"/>
          <a:ext cx="8947461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Качество работы преподавателей, в сравнении по годам</a:t>
            </a:r>
            <a:endParaRPr lang="ru-RU" sz="2000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9513" y="1124744"/>
          <a:ext cx="8856984" cy="5647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Анализ успеваемости и качества знаний  </a:t>
            </a:r>
            <a:r>
              <a:rPr lang="ru-RU" sz="2000" b="1" dirty="0" smtClean="0"/>
              <a:t>в сравнении по годам </a:t>
            </a:r>
            <a:br>
              <a:rPr lang="ru-RU" sz="2000" b="1" dirty="0" smtClean="0"/>
            </a:br>
            <a:r>
              <a:rPr lang="ru-RU" sz="2000" b="1" dirty="0" smtClean="0"/>
              <a:t>(по </a:t>
            </a:r>
            <a:r>
              <a:rPr lang="ru-RU" sz="2000" b="1" dirty="0" smtClean="0"/>
              <a:t>отделениям)</a:t>
            </a:r>
            <a:endParaRPr lang="ru-RU" sz="2000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9513" y="1340768"/>
          <a:ext cx="8712968" cy="5193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АНАЛИЗ УСПЕВАЕМОСТИ ПО КУРСАМ в сравнении по годам</a:t>
            </a:r>
            <a:endParaRPr lang="ru-RU" sz="20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11560" y="1124744"/>
          <a:ext cx="7920883" cy="4699733"/>
        </p:xfrm>
        <a:graphic>
          <a:graphicData uri="http://schemas.openxmlformats.org/drawingml/2006/table">
            <a:tbl>
              <a:tblPr/>
              <a:tblGrid>
                <a:gridCol w="624819"/>
                <a:gridCol w="546716"/>
                <a:gridCol w="546716"/>
                <a:gridCol w="624819"/>
                <a:gridCol w="624819"/>
                <a:gridCol w="481632"/>
                <a:gridCol w="481632"/>
                <a:gridCol w="481632"/>
                <a:gridCol w="481632"/>
                <a:gridCol w="507665"/>
                <a:gridCol w="507665"/>
                <a:gridCol w="507665"/>
                <a:gridCol w="507665"/>
                <a:gridCol w="497903"/>
                <a:gridCol w="497903"/>
              </a:tblGrid>
              <a:tr h="403946">
                <a:tc>
                  <a:txBody>
                    <a:bodyPr/>
                    <a:lstStyle/>
                    <a:p>
                      <a:pPr algn="ctr" fontAlgn="ctr"/>
                      <a:endParaRPr lang="ru-RU" sz="105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2022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2023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2022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2023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2022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2023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2022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2023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2022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2023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2022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2023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2022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2023</a:t>
                      </a:r>
                    </a:p>
                  </a:txBody>
                  <a:tcPr marL="7520" marR="7520" marT="75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1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№ п\п</a:t>
                      </a:r>
                    </a:p>
                  </a:txBody>
                  <a:tcPr marL="7520" marR="7520" marT="75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Кол-во  студентов на 1 июня  (без акад.)</a:t>
                      </a:r>
                    </a:p>
                  </a:txBody>
                  <a:tcPr marL="7520" marR="7520" marT="75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 «отличников»</a:t>
                      </a:r>
                    </a:p>
                  </a:txBody>
                  <a:tcPr marL="7520" marR="7520" marT="75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 на            "5"и "4"</a:t>
                      </a:r>
                    </a:p>
                  </a:txBody>
                  <a:tcPr marL="7520" marR="7520" marT="75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 одной тройкой</a:t>
                      </a:r>
                    </a:p>
                  </a:txBody>
                  <a:tcPr marL="7520" marR="7520" marT="75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 неуспевающ.</a:t>
                      </a:r>
                    </a:p>
                  </a:txBody>
                  <a:tcPr marL="7520" marR="7520" marT="75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успеваемо-сти</a:t>
                      </a:r>
                    </a:p>
                  </a:txBody>
                  <a:tcPr marL="7520" marR="7520" marT="75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качества</a:t>
                      </a:r>
                    </a:p>
                  </a:txBody>
                  <a:tcPr marL="7520" marR="7520" marT="75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1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 курс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146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157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4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3%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5%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3%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4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курс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129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123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4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8%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2%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4%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4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курс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114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124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4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13%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16%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2%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1%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4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курс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49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11%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12%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0%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70C0"/>
                          </a:solidFill>
                          <a:latin typeface="Times New Roman"/>
                        </a:rPr>
                        <a:t>0%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20" marR="7520" marT="75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243</Words>
  <Application>Microsoft Office PowerPoint</Application>
  <PresentationFormat>Экран (4:3)</PresentationFormat>
  <Paragraphs>156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Успеваемость работы преподавателей, в сравнении по годам</vt:lpstr>
      <vt:lpstr>Качество работы преподавателей, в сравнении по годам</vt:lpstr>
      <vt:lpstr>Анализ успеваемости и качества знаний  в сравнении по годам  (по отделениям)</vt:lpstr>
      <vt:lpstr>АНАЛИЗ УСПЕВАЕМОСТИ ПО КУРСАМ в сравнении по годам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Успеваемость работы преподавателей, в сравнении по годам</dc:title>
  <dc:creator>Пользователь</dc:creator>
  <cp:lastModifiedBy>Пользователь</cp:lastModifiedBy>
  <cp:revision>4</cp:revision>
  <dcterms:created xsi:type="dcterms:W3CDTF">2023-04-04T09:20:29Z</dcterms:created>
  <dcterms:modified xsi:type="dcterms:W3CDTF">2023-11-17T08:03:07Z</dcterms:modified>
</cp:coreProperties>
</file>